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71" r:id="rId8"/>
    <p:sldId id="265" r:id="rId9"/>
    <p:sldId id="266" r:id="rId10"/>
    <p:sldId id="267" r:id="rId11"/>
    <p:sldId id="270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1142984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pic>
        <p:nvPicPr>
          <p:cNvPr id="7" name="Рисунок 6" descr="w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85786" y="857232"/>
            <a:ext cx="764386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Задачи и содержание образовательной деятельности по речевому развитию в соответствие с ФГОС ДО, ФОП ДО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r"/>
            <a:endParaRPr lang="ru-RU" b="1" dirty="0" smtClean="0"/>
          </a:p>
          <a:p>
            <a:pPr algn="r"/>
            <a:endParaRPr lang="ru-RU" b="1" dirty="0" smtClean="0"/>
          </a:p>
          <a:p>
            <a:pPr algn="r"/>
            <a:endParaRPr lang="ru-RU" b="1" dirty="0" smtClean="0"/>
          </a:p>
          <a:p>
            <a:pPr algn="r"/>
            <a:endParaRPr lang="ru-RU" b="1" dirty="0" smtClean="0"/>
          </a:p>
          <a:p>
            <a:pPr algn="r"/>
            <a:endParaRPr lang="ru-RU" b="1" dirty="0" smtClean="0"/>
          </a:p>
          <a:p>
            <a:pPr algn="r"/>
            <a:r>
              <a:rPr lang="ru-RU" b="1" dirty="0" smtClean="0"/>
              <a:t>Старший воспитатель </a:t>
            </a:r>
          </a:p>
          <a:p>
            <a:pPr algn="r"/>
            <a:r>
              <a:rPr lang="ru-RU" b="1" dirty="0" smtClean="0"/>
              <a:t>МБДОУ № 1 г.Салавата</a:t>
            </a:r>
          </a:p>
          <a:p>
            <a:pPr algn="r"/>
            <a:r>
              <a:rPr lang="ru-RU" b="1" dirty="0" smtClean="0"/>
              <a:t>Кузнецова А.Ю.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1142984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pic>
        <p:nvPicPr>
          <p:cNvPr id="7" name="Рисунок 6" descr="w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85786" y="857232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14348" y="1000108"/>
            <a:ext cx="7643866" cy="464742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Основные задачи образовательной деятельности речевого</a:t>
            </a:r>
            <a:r>
              <a:rPr kumimoji="0" lang="ru-RU" sz="28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развития по ФОП ДО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1) овладение речью как средством общения  и культуры;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2) обогащение активного словаря;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3) развитие связной грамматически правильной диалогической и монологической речи;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4) развитие речевого творчества;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5) знакомство с детской литературой, понимание на слух текстов различных жанров детской литературы;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6) развитие фонематического слуха;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7) формирование звуковой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аналитико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- синтетической активности как предпосылки обучения грамоте.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1142984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pic>
        <p:nvPicPr>
          <p:cNvPr id="7" name="Рисунок 6" descr="w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85786" y="857232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71472" y="785795"/>
            <a:ext cx="8001056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Основные направления речевого развития детей дошкольного возраста: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Формирование словаря (с 2 мес.).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Звуковая культура речи (с 2 лет).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Грамматический строй речи (с 2 лет).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Связная речь (с 2 лет).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Подготовка детей к обучению грамоте (с 3 лет).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Интерес к художественной литературе (с 2 лет).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1142984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pic>
        <p:nvPicPr>
          <p:cNvPr id="7" name="Рисунок 6" descr="w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85786" y="857232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2817119"/>
            <a:ext cx="90011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atin typeface="+mj-lt"/>
              </a:rPr>
              <a:t>Спасибо </a:t>
            </a:r>
            <a:r>
              <a:rPr lang="ru-RU" sz="6000" b="1" smtClean="0">
                <a:latin typeface="+mj-lt"/>
              </a:rPr>
              <a:t>за внимание !</a:t>
            </a:r>
            <a:endParaRPr lang="ru-RU" sz="6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1142984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pic>
        <p:nvPicPr>
          <p:cNvPr id="7" name="Рисунок 6" descr="w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85786" y="857232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33139" t="29358" r="11841" b="7506"/>
          <a:stretch>
            <a:fillRect/>
          </a:stretch>
        </p:blipFill>
        <p:spPr bwMode="auto">
          <a:xfrm>
            <a:off x="1142976" y="2000240"/>
            <a:ext cx="6786610" cy="4141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785786" y="785795"/>
            <a:ext cx="72152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cs typeface="Times New Roman" pitchFamily="18" charset="0"/>
              </a:rPr>
              <a:t>Основание для разработки федеральных программ (в т.ч. и ФОП ДО</a:t>
            </a:r>
            <a:r>
              <a:rPr lang="ru-RU" sz="2800" dirty="0" smtClean="0"/>
              <a:t>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1142984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pic>
        <p:nvPicPr>
          <p:cNvPr id="7" name="Рисунок 6" descr="w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85786" y="857232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 l="32394" t="27344" r="12152" b="9179"/>
          <a:stretch>
            <a:fillRect/>
          </a:stretch>
        </p:blipFill>
        <p:spPr bwMode="auto">
          <a:xfrm>
            <a:off x="642910" y="785794"/>
            <a:ext cx="7786742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1142984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pic>
        <p:nvPicPr>
          <p:cNvPr id="7" name="Рисунок 6" descr="w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85786" y="857232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928662" y="857232"/>
          <a:ext cx="7500990" cy="500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0495"/>
                <a:gridCol w="3750495"/>
              </a:tblGrid>
              <a:tr h="778355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ПООП ДО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ФОП ДО</a:t>
                      </a:r>
                      <a:endParaRPr lang="ru-RU" sz="3600" dirty="0"/>
                    </a:p>
                  </a:txBody>
                  <a:tcPr/>
                </a:tc>
              </a:tr>
              <a:tr h="4222305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Возрастные этапы:</a:t>
                      </a:r>
                    </a:p>
                    <a:p>
                      <a:endParaRPr lang="ru-RU" sz="2800" b="1" dirty="0" smtClean="0"/>
                    </a:p>
                    <a:p>
                      <a:pPr>
                        <a:buFontTx/>
                        <a:buChar char="-"/>
                      </a:pPr>
                      <a:r>
                        <a:rPr lang="ru-RU" sz="2800" b="1" dirty="0" smtClean="0"/>
                        <a:t> Младенческий возраст (2мес – 1 год);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800" b="1" dirty="0" smtClean="0"/>
                        <a:t> Ранний возраст (1 -3 года);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800" b="1" baseline="0" dirty="0" smtClean="0"/>
                        <a:t> Дошкольный возраст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Возрастные этапы:</a:t>
                      </a:r>
                    </a:p>
                    <a:p>
                      <a:endParaRPr lang="ru-RU" sz="32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ru-RU" sz="2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 2 мес. до 1 года;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 1 года до 2 лет;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от 2 лет до 3 лет;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от 4 лет до 5 лет;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от  5 лет до 6 лет;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от 6 лет до 7 лет)</a:t>
                      </a:r>
                      <a:endParaRPr lang="ru-RU" sz="2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1142984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pic>
        <p:nvPicPr>
          <p:cNvPr id="7" name="Рисунок 6" descr="w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85786" y="857232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42910" y="142852"/>
            <a:ext cx="8072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Структура и с</a:t>
            </a:r>
            <a:r>
              <a:rPr lang="ru-RU" b="1" dirty="0" smtClean="0"/>
              <a:t>одержание раздела ФОП ДО (п.20)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«Задачи и содержание </a:t>
            </a:r>
            <a:r>
              <a:rPr lang="ru-RU" b="1" dirty="0" smtClean="0"/>
              <a:t>образовательной деятельности «Речевого развития»</a:t>
            </a:r>
            <a:endParaRPr lang="ru-RU" b="1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571472" y="785794"/>
          <a:ext cx="8001056" cy="569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6556"/>
                <a:gridCol w="55945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Возраст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Структура</a:t>
                      </a:r>
                      <a:r>
                        <a:rPr lang="ru-RU" baseline="0" dirty="0" smtClean="0"/>
                        <a:t> с</a:t>
                      </a:r>
                      <a:r>
                        <a:rPr lang="ru-RU" dirty="0" smtClean="0"/>
                        <a:t>одержание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 мес. – 1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 Основные задачи образовательной деятельности с 2,</a:t>
                      </a:r>
                      <a:r>
                        <a:rPr lang="ru-RU" baseline="0" dirty="0" smtClean="0"/>
                        <a:t> 6, 9 месяцев;</a:t>
                      </a:r>
                    </a:p>
                    <a:p>
                      <a:r>
                        <a:rPr lang="ru-RU" baseline="0" dirty="0" smtClean="0"/>
                        <a:t>- Содержание образовательной деятельности с 2, 4, 6, 9 месяцев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 – 2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 Основные задачи образовательной деятельности с 1</a:t>
                      </a:r>
                      <a:r>
                        <a:rPr lang="ru-RU" baseline="0" dirty="0" smtClean="0"/>
                        <a:t> года до 1 года 6 месяцев, с 1 года 6 месяцев до 2 лет;</a:t>
                      </a:r>
                    </a:p>
                    <a:p>
                      <a:r>
                        <a:rPr lang="ru-RU" baseline="0" dirty="0" smtClean="0"/>
                        <a:t>- Содержание образовательной деятельности </a:t>
                      </a:r>
                      <a:r>
                        <a:rPr lang="ru-RU" dirty="0" smtClean="0"/>
                        <a:t>с 1</a:t>
                      </a:r>
                      <a:r>
                        <a:rPr lang="ru-RU" baseline="0" dirty="0" smtClean="0"/>
                        <a:t> года до 1 года 6 месяцев, с 1 года 6 месяцев до 2 лет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2 - 3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Основные задачи образовательной деятельности по всем направлениям речевого развития, кроме «Подготовки детей к обучению к грамоте»;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 Содержание</a:t>
                      </a:r>
                      <a:r>
                        <a:rPr lang="ru-RU" baseline="0" dirty="0" smtClean="0"/>
                        <a:t> образовательной деятельности по направлениям речевого развития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 – 4 года</a:t>
                      </a:r>
                      <a:endParaRPr lang="ru-RU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Основные задачи образовательной деятельности по всем направлениям речевого развития;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 Содержание</a:t>
                      </a:r>
                      <a:r>
                        <a:rPr lang="ru-RU" baseline="0" dirty="0" smtClean="0"/>
                        <a:t> образовательной деятельности по направлениям речевого развития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4 - 5 лет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 – 6 лет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 – 7 лет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1142984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pic>
        <p:nvPicPr>
          <p:cNvPr id="7" name="Рисунок 6" descr="w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85786" y="857232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42910" y="214290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                                           </a:t>
            </a:r>
            <a:r>
              <a:rPr lang="ru-RU" b="1" dirty="0" smtClean="0"/>
              <a:t>Жанры художественной литературы (ФОП ДО)</a:t>
            </a: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42910" y="785793"/>
          <a:ext cx="7929618" cy="5113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6643734"/>
              </a:tblGrid>
              <a:tr h="37512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Возраст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Жанры</a:t>
                      </a:r>
                      <a:endParaRPr lang="ru-RU" dirty="0"/>
                    </a:p>
                  </a:txBody>
                  <a:tcPr/>
                </a:tc>
              </a:tr>
              <a:tr h="339252">
                <a:tc>
                  <a:txBody>
                    <a:bodyPr/>
                    <a:lstStyle/>
                    <a:p>
                      <a:r>
                        <a:rPr lang="ru-RU" dirty="0" smtClean="0"/>
                        <a:t>1-2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400" baseline="0" dirty="0" smtClean="0"/>
                        <a:t>м</a:t>
                      </a:r>
                      <a:r>
                        <a:rPr lang="ru-RU" sz="1400" dirty="0" smtClean="0"/>
                        <a:t>алые формы фольклора,  русские народные сказки,  поэзия,  проза</a:t>
                      </a:r>
                      <a:endParaRPr lang="ru-RU" sz="1400" dirty="0"/>
                    </a:p>
                  </a:txBody>
                  <a:tcPr/>
                </a:tc>
              </a:tr>
              <a:tr h="687872">
                <a:tc>
                  <a:txBody>
                    <a:bodyPr/>
                    <a:lstStyle/>
                    <a:p>
                      <a:r>
                        <a:rPr lang="ru-RU" dirty="0" smtClean="0"/>
                        <a:t>2-3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400" baseline="0" dirty="0" smtClean="0"/>
                        <a:t>м</a:t>
                      </a:r>
                      <a:r>
                        <a:rPr lang="ru-RU" sz="1400" dirty="0" smtClean="0"/>
                        <a:t>алые формы фольклора,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русские народные сказки,  фольклор</a:t>
                      </a:r>
                      <a:r>
                        <a:rPr lang="ru-RU" sz="1400" baseline="0" dirty="0" smtClean="0"/>
                        <a:t> народов мира</a:t>
                      </a:r>
                      <a:r>
                        <a:rPr lang="ru-RU" sz="1400" dirty="0" smtClean="0"/>
                        <a:t>,  произведения</a:t>
                      </a:r>
                      <a:r>
                        <a:rPr lang="ru-RU" sz="1400" baseline="0" dirty="0" smtClean="0"/>
                        <a:t> поэтов и писателей России (поэзия, проза), произведения поэтов и писателей разных стран</a:t>
                      </a:r>
                      <a:endParaRPr lang="ru-RU" sz="1400" dirty="0"/>
                    </a:p>
                  </a:txBody>
                  <a:tcPr/>
                </a:tc>
              </a:tr>
              <a:tr h="670732">
                <a:tc>
                  <a:txBody>
                    <a:bodyPr/>
                    <a:lstStyle/>
                    <a:p>
                      <a:r>
                        <a:rPr lang="ru-RU" dirty="0" smtClean="0"/>
                        <a:t>3-4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400" baseline="0" dirty="0" smtClean="0"/>
                        <a:t>м</a:t>
                      </a:r>
                      <a:r>
                        <a:rPr lang="ru-RU" sz="1400" dirty="0" smtClean="0"/>
                        <a:t>алые формы фольклора,  русские народные сказки,  фольклор</a:t>
                      </a:r>
                      <a:r>
                        <a:rPr lang="ru-RU" sz="1400" baseline="0" dirty="0" smtClean="0"/>
                        <a:t> народов мира (песенки, сказки)</a:t>
                      </a:r>
                      <a:r>
                        <a:rPr lang="ru-RU" sz="1400" dirty="0" smtClean="0"/>
                        <a:t>,  произведения</a:t>
                      </a:r>
                      <a:r>
                        <a:rPr lang="ru-RU" sz="1400" baseline="0" dirty="0" smtClean="0"/>
                        <a:t> поэтов и писателей России (поэзия, проза), произведения поэтов и писателей разных стран (поэзия, проза)</a:t>
                      </a:r>
                      <a:endParaRPr lang="ru-RU" sz="1400" dirty="0"/>
                    </a:p>
                  </a:txBody>
                  <a:tcPr/>
                </a:tc>
              </a:tr>
              <a:tr h="939344">
                <a:tc>
                  <a:txBody>
                    <a:bodyPr/>
                    <a:lstStyle/>
                    <a:p>
                      <a:r>
                        <a:rPr lang="ru-RU" dirty="0" smtClean="0"/>
                        <a:t>4-5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м</a:t>
                      </a:r>
                      <a:r>
                        <a:rPr lang="ru-RU" sz="1400" dirty="0" smtClean="0"/>
                        <a:t>алые формы фольклора,  русские народные сказки,  фольклор</a:t>
                      </a:r>
                      <a:r>
                        <a:rPr lang="ru-RU" sz="1400" baseline="0" dirty="0" smtClean="0"/>
                        <a:t> народов мира (песенки, сказки)</a:t>
                      </a:r>
                      <a:r>
                        <a:rPr lang="ru-RU" sz="1400" dirty="0" smtClean="0"/>
                        <a:t>,  произведения</a:t>
                      </a:r>
                      <a:r>
                        <a:rPr lang="ru-RU" sz="1400" baseline="0" dirty="0" smtClean="0"/>
                        <a:t> поэтов и писателей России (поэзия, проза, литературные сказки), произведения поэтов и писателей разных стран (поэзия, литературные сказки)</a:t>
                      </a:r>
                      <a:endParaRPr lang="ru-RU" sz="1400" dirty="0"/>
                    </a:p>
                  </a:txBody>
                  <a:tcPr/>
                </a:tc>
              </a:tr>
              <a:tr h="851720">
                <a:tc>
                  <a:txBody>
                    <a:bodyPr/>
                    <a:lstStyle/>
                    <a:p>
                      <a:r>
                        <a:rPr lang="ru-RU" dirty="0" smtClean="0"/>
                        <a:t>5-6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м</a:t>
                      </a:r>
                      <a:r>
                        <a:rPr lang="ru-RU" sz="1400" dirty="0" smtClean="0"/>
                        <a:t>алые формы фольклора,  русские народные сказки,  сказки</a:t>
                      </a:r>
                      <a:r>
                        <a:rPr lang="ru-RU" sz="1400" baseline="0" dirty="0" smtClean="0"/>
                        <a:t> народов мира</a:t>
                      </a:r>
                      <a:r>
                        <a:rPr lang="ru-RU" sz="1400" dirty="0" smtClean="0"/>
                        <a:t>,  произведения</a:t>
                      </a:r>
                      <a:r>
                        <a:rPr lang="ru-RU" sz="1400" baseline="0" dirty="0" smtClean="0"/>
                        <a:t> поэтов и писателей России (поэзия, проза, литературные сказки), произведения поэтов и писателей разных стран (поэзия, литературные сказки)</a:t>
                      </a:r>
                      <a:endParaRPr lang="ru-RU" sz="1400" dirty="0"/>
                    </a:p>
                  </a:txBody>
                  <a:tcPr/>
                </a:tc>
              </a:tr>
              <a:tr h="375129">
                <a:tc>
                  <a:txBody>
                    <a:bodyPr/>
                    <a:lstStyle/>
                    <a:p>
                      <a:r>
                        <a:rPr lang="ru-RU" dirty="0" smtClean="0"/>
                        <a:t>6-7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м</a:t>
                      </a:r>
                      <a:r>
                        <a:rPr lang="ru-RU" sz="1400" dirty="0" smtClean="0"/>
                        <a:t>алые формы фольклора,  русские народные сказки,  былины, сказки</a:t>
                      </a:r>
                      <a:r>
                        <a:rPr lang="ru-RU" sz="1400" baseline="0" dirty="0" smtClean="0"/>
                        <a:t> народов мира</a:t>
                      </a:r>
                      <a:r>
                        <a:rPr lang="ru-RU" sz="1400" dirty="0" smtClean="0"/>
                        <a:t>,  произведения</a:t>
                      </a:r>
                      <a:r>
                        <a:rPr lang="ru-RU" sz="1400" baseline="0" dirty="0" smtClean="0"/>
                        <a:t> поэтов и писателей России (поэзия, проза, литературные сказки), произведения поэтов и писателей разных стран (поэзия, литературные сказки)</a:t>
                      </a:r>
                      <a:endParaRPr lang="ru-RU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1142984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pic>
        <p:nvPicPr>
          <p:cNvPr id="7" name="Рисунок 6" descr="w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85786" y="857232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71472" y="214290"/>
            <a:ext cx="8143932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                                                 </a:t>
            </a:r>
          </a:p>
          <a:p>
            <a:pPr algn="ctr"/>
            <a:r>
              <a:rPr lang="ru-RU" sz="2800" b="1" dirty="0" smtClean="0"/>
              <a:t> </a:t>
            </a:r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r>
              <a:rPr lang="ru-RU" sz="2800" b="1" dirty="0" smtClean="0">
                <a:solidFill>
                  <a:srgbClr val="C00000"/>
                </a:solidFill>
              </a:rPr>
              <a:t> число месяца</a:t>
            </a:r>
            <a:r>
              <a:rPr lang="ru-RU" sz="2800" b="1" dirty="0" smtClean="0"/>
              <a:t> в календарном плане воспитательной работы в ДОО:</a:t>
            </a:r>
          </a:p>
          <a:p>
            <a:pPr algn="ctr"/>
            <a:endParaRPr lang="ru-RU" sz="2800" b="1" dirty="0" smtClean="0"/>
          </a:p>
          <a:p>
            <a:pPr algn="ctr">
              <a:buFontTx/>
              <a:buChar char="-"/>
            </a:pPr>
            <a:r>
              <a:rPr lang="ru-RU" sz="2800" b="1" dirty="0" smtClean="0">
                <a:solidFill>
                  <a:srgbClr val="C00000"/>
                </a:solidFill>
              </a:rPr>
              <a:t>8 февраля </a:t>
            </a:r>
            <a:r>
              <a:rPr lang="ru-RU" sz="2800" b="1" dirty="0" smtClean="0"/>
              <a:t>– День российской науки;</a:t>
            </a:r>
          </a:p>
          <a:p>
            <a:pPr algn="ctr">
              <a:buFontTx/>
              <a:buChar char="-"/>
            </a:pP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8 марта </a:t>
            </a:r>
            <a:r>
              <a:rPr lang="ru-RU" sz="2800" b="1" dirty="0" smtClean="0"/>
              <a:t>– Международный женский день;</a:t>
            </a:r>
          </a:p>
          <a:p>
            <a:pPr algn="ctr">
              <a:buFontTx/>
              <a:buChar char="-"/>
            </a:pPr>
            <a:r>
              <a:rPr lang="ru-RU" sz="2800" b="1" dirty="0" smtClean="0">
                <a:solidFill>
                  <a:srgbClr val="C00000"/>
                </a:solidFill>
              </a:rPr>
              <a:t>8 июля </a:t>
            </a:r>
            <a:r>
              <a:rPr lang="ru-RU" sz="2800" b="1" dirty="0" smtClean="0"/>
              <a:t> - День семьи, любви и верности;</a:t>
            </a:r>
          </a:p>
          <a:p>
            <a:pPr algn="ctr">
              <a:buFontTx/>
              <a:buChar char="-"/>
            </a:pPr>
            <a:r>
              <a:rPr lang="ru-RU" sz="2800" b="1" dirty="0" smtClean="0">
                <a:solidFill>
                  <a:srgbClr val="C00000"/>
                </a:solidFill>
              </a:rPr>
              <a:t>8 сентября</a:t>
            </a:r>
            <a:r>
              <a:rPr lang="ru-RU" sz="2800" b="1" dirty="0" smtClean="0"/>
              <a:t> – Международный день распространения грамотности;</a:t>
            </a:r>
          </a:p>
          <a:p>
            <a:pPr algn="ctr">
              <a:buFontTx/>
              <a:buChar char="-"/>
            </a:pPr>
            <a:r>
              <a:rPr lang="ru-RU" sz="2800" b="1" dirty="0" smtClean="0">
                <a:solidFill>
                  <a:srgbClr val="C00000"/>
                </a:solidFill>
              </a:rPr>
              <a:t>8 ноября </a:t>
            </a:r>
            <a:r>
              <a:rPr lang="ru-RU" sz="2800" b="1" dirty="0" smtClean="0"/>
              <a:t>– День памяти погибших при исполнении служебных обязанностей сотрудников органов внутренних дел в России;</a:t>
            </a:r>
          </a:p>
          <a:p>
            <a:pPr algn="ctr">
              <a:buFontTx/>
              <a:buChar char="-"/>
            </a:pPr>
            <a:r>
              <a:rPr lang="ru-RU" sz="2800" b="1" dirty="0" smtClean="0">
                <a:solidFill>
                  <a:srgbClr val="C00000"/>
                </a:solidFill>
              </a:rPr>
              <a:t>8 декабря </a:t>
            </a:r>
            <a:r>
              <a:rPr lang="ru-RU" sz="2800" b="1" dirty="0" smtClean="0"/>
              <a:t>– Международный день художника</a:t>
            </a:r>
          </a:p>
          <a:p>
            <a:pPr algn="ctr">
              <a:buFontTx/>
              <a:buChar char="-"/>
            </a:pPr>
            <a:endParaRPr lang="ru-RU" sz="2800" b="1" dirty="0" smtClean="0"/>
          </a:p>
          <a:p>
            <a:pPr algn="just"/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1142984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pic>
        <p:nvPicPr>
          <p:cNvPr id="7" name="Рисунок 6" descr="w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85786" y="857232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42910" y="785794"/>
            <a:ext cx="79296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п. 27.1 ФОП ДО</a:t>
            </a:r>
          </a:p>
          <a:p>
            <a:pPr algn="ctr"/>
            <a:r>
              <a:rPr lang="ru-RU" b="1" dirty="0" smtClean="0"/>
              <a:t>Коррекционно-развивающая работа (КРР) и (или) инклюзивное образование в ДОО направлено на обеспечение коррекции нарушения развития у различных категорий детей (целевые группы), включая детей с особыми образовательными потребностями (ООП), в том числе детей с ОВЗ и детей –инвалидов; оказание им квалифицированной помощи в освоении Программы, их разностороннее развитие с учетом возрастных и индивидуальных особенностей, социальной адаптации.</a:t>
            </a:r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Обучающиеся с ООП:</a:t>
            </a:r>
          </a:p>
          <a:p>
            <a:pPr algn="just">
              <a:buFontTx/>
              <a:buChar char="-"/>
            </a:pPr>
            <a:r>
              <a:rPr lang="ru-RU" b="1" dirty="0" smtClean="0"/>
              <a:t> обучающиеся с ОВЗ и (или) инвалидностью;</a:t>
            </a:r>
          </a:p>
          <a:p>
            <a:pPr algn="just">
              <a:buFontTx/>
              <a:buChar char="-"/>
            </a:pPr>
            <a:r>
              <a:rPr lang="ru-RU" b="1" dirty="0" smtClean="0"/>
              <a:t> обучающиеся по индивидуальному учебному плану на основании медицинского заключения;</a:t>
            </a:r>
          </a:p>
          <a:p>
            <a:pPr algn="just">
              <a:buFontTx/>
              <a:buChar char="-"/>
            </a:pPr>
            <a:r>
              <a:rPr lang="ru-RU" b="1" dirty="0" smtClean="0"/>
              <a:t>обучающиеся, испытывающие трудности в освоении образовательных программ. Развитии, социальной адаптации;</a:t>
            </a:r>
          </a:p>
          <a:p>
            <a:pPr algn="just">
              <a:buFontTx/>
              <a:buChar char="-"/>
            </a:pPr>
            <a:r>
              <a:rPr lang="ru-RU" b="1" dirty="0" smtClean="0"/>
              <a:t> одаренные обучающиеся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         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1142984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pic>
        <p:nvPicPr>
          <p:cNvPr id="7" name="Рисунок 6" descr="w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85786" y="857232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42910" y="714356"/>
            <a:ext cx="8072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п. 35.2 ФОП ДО </a:t>
            </a:r>
          </a:p>
          <a:p>
            <a:pPr algn="ctr"/>
            <a:r>
              <a:rPr lang="ru-RU" b="1" dirty="0" smtClean="0"/>
              <a:t>Режим и распорядок дня устанавливается с учетом требований </a:t>
            </a:r>
            <a:r>
              <a:rPr lang="ru-RU" b="1" dirty="0" err="1" smtClean="0"/>
              <a:t>СанПиН</a:t>
            </a:r>
            <a:r>
              <a:rPr lang="ru-RU" b="1" dirty="0" smtClean="0"/>
              <a:t> 1.2.3685-21, условий реализации программы ДОО, потребностей участников образовательных отношений.</a:t>
            </a:r>
          </a:p>
          <a:p>
            <a:pPr algn="ctr"/>
            <a:endParaRPr lang="ru-RU" b="1" dirty="0" smtClean="0"/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1785926"/>
            <a:ext cx="7858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п. 24.11. ФОП ДО</a:t>
            </a:r>
          </a:p>
          <a:p>
            <a:pPr algn="ctr"/>
            <a:r>
              <a:rPr lang="ru-RU" b="1" dirty="0" smtClean="0"/>
              <a:t>Согласно требованиям 1.2.3685-21 в режиме дня предусмотрено время для проведения занятий.</a:t>
            </a:r>
          </a:p>
          <a:p>
            <a:pPr algn="ctr"/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2714621"/>
            <a:ext cx="8001056" cy="2720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228600" algn="ctr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SzPts val="2400"/>
              <a:defRPr/>
            </a:pPr>
            <a:r>
              <a:rPr lang="ru-RU" b="1" kern="0" dirty="0" smtClean="0">
                <a:solidFill>
                  <a:srgbClr val="FF0000"/>
                </a:solidFill>
                <a:ea typeface="Anton"/>
                <a:cs typeface="Anton"/>
                <a:sym typeface="Anton"/>
              </a:rPr>
              <a:t>п. 24.13.  ФОП ДО</a:t>
            </a:r>
          </a:p>
          <a:p>
            <a:pPr marL="457200" lvl="0" indent="-228600" algn="ctr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SzPts val="2400"/>
              <a:defRPr/>
            </a:pPr>
            <a:r>
              <a:rPr lang="ru-RU" b="1" kern="0" dirty="0" smtClean="0">
                <a:ea typeface="Anton"/>
                <a:cs typeface="Anton"/>
                <a:sym typeface="Anton"/>
              </a:rPr>
              <a:t>При организации занятий педагог использует опыт, накопленный при проведении образовательной деятельности в рамках сформировавшихся подходов. Время проведения занятий, их продолжительность, длительность перерывов, суммарная образовательная нагрузка для детей дошкольного возраста определяются </a:t>
            </a:r>
            <a:r>
              <a:rPr lang="ru-RU" b="1" kern="0" dirty="0" err="1" smtClean="0">
                <a:ea typeface="Anton"/>
                <a:cs typeface="Anton"/>
                <a:sym typeface="Anton"/>
              </a:rPr>
              <a:t>СанПиН</a:t>
            </a:r>
            <a:r>
              <a:rPr lang="ru-RU" b="1" kern="0" dirty="0" smtClean="0">
                <a:ea typeface="Anton"/>
                <a:cs typeface="Anton"/>
                <a:sym typeface="Anton"/>
              </a:rPr>
              <a:t> 1.2.3685-21. </a:t>
            </a:r>
          </a:p>
          <a:p>
            <a:pPr marL="457200" lvl="0" indent="-228600" algn="ctr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SzPts val="2400"/>
              <a:defRPr/>
            </a:pPr>
            <a:endParaRPr lang="ru-RU" b="1" kern="0" dirty="0" smtClean="0">
              <a:ea typeface="Anton"/>
              <a:cs typeface="Anton"/>
              <a:sym typeface="Anton"/>
            </a:endParaRPr>
          </a:p>
          <a:p>
            <a:pPr marL="457200" lvl="0" indent="-228600" algn="ctr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SzPts val="2400"/>
              <a:defRPr/>
            </a:pPr>
            <a:endParaRPr lang="ru-RU" b="1" kern="0" dirty="0" smtClean="0">
              <a:ea typeface="Anton"/>
              <a:cs typeface="Anton"/>
              <a:sym typeface="Anto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7224" y="4643446"/>
            <a:ext cx="76438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п. 35.8 ФОП ДО</a:t>
            </a:r>
          </a:p>
          <a:p>
            <a:pPr algn="ctr"/>
            <a:r>
              <a:rPr lang="ru-RU" b="1" dirty="0" smtClean="0"/>
              <a:t>Продолжительность дневной суммарной образовательной нагрузки для детей дошкольного возраста, условия организации образовательного процесса должны соответствовать требованиям , предусмотренным </a:t>
            </a:r>
            <a:r>
              <a:rPr lang="ru-RU" b="1" kern="0" dirty="0" err="1" smtClean="0">
                <a:ea typeface="Anton"/>
                <a:cs typeface="Anton"/>
                <a:sym typeface="Anton"/>
              </a:rPr>
              <a:t>СанПиН</a:t>
            </a:r>
            <a:r>
              <a:rPr lang="ru-RU" b="1" kern="0" dirty="0" smtClean="0">
                <a:ea typeface="Anton"/>
                <a:cs typeface="Anton"/>
                <a:sym typeface="Anton"/>
              </a:rPr>
              <a:t> 1.2.3685-21 и СП 2.4.3648 -20.</a:t>
            </a:r>
            <a:endParaRPr lang="ru-RU" b="1" dirty="0" smtClean="0"/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944</Words>
  <PresentationFormat>Экран (4:3)</PresentationFormat>
  <Paragraphs>105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         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viking.kuz</cp:lastModifiedBy>
  <cp:revision>39</cp:revision>
  <dcterms:created xsi:type="dcterms:W3CDTF">2023-10-30T07:14:13Z</dcterms:created>
  <dcterms:modified xsi:type="dcterms:W3CDTF">2023-11-07T10:02:57Z</dcterms:modified>
</cp:coreProperties>
</file>